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4AEE8DD-878F-4F8B-B296-8C34FB51B98F}" type="datetimeFigureOut">
              <a:rPr lang="en-US" smtClean="0"/>
              <a:t>4/28/2026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7D03BE2-5607-42D2-B74C-0A7479BD73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AEE8DD-878F-4F8B-B296-8C34FB51B98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03BE2-5607-42D2-B74C-0A7479BD73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AEE8DD-878F-4F8B-B296-8C34FB51B98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03BE2-5607-42D2-B74C-0A7479BD73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AEE8DD-878F-4F8B-B296-8C34FB51B98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03BE2-5607-42D2-B74C-0A7479BD7366}"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4AEE8DD-878F-4F8B-B296-8C34FB51B98F}"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03BE2-5607-42D2-B74C-0A7479BD7366}"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4AEE8DD-878F-4F8B-B296-8C34FB51B98F}"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03BE2-5607-42D2-B74C-0A7479BD7366}"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4AEE8DD-878F-4F8B-B296-8C34FB51B98F}"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D03BE2-5607-42D2-B74C-0A7479BD736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4AEE8DD-878F-4F8B-B296-8C34FB51B98F}"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03BE2-5607-42D2-B74C-0A7479BD7366}"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AEE8DD-878F-4F8B-B296-8C34FB51B98F}" type="datetimeFigureOut">
              <a:rPr lang="en-US" smtClean="0"/>
              <a:t>4/28/2026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D03BE2-5607-42D2-B74C-0A7479BD73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F4AEE8DD-878F-4F8B-B296-8C34FB51B98F}"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03BE2-5607-42D2-B74C-0A7479BD736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4AEE8DD-878F-4F8B-B296-8C34FB51B98F}" type="datetimeFigureOut">
              <a:rPr lang="en-US" smtClean="0"/>
              <a:t>4/28/2026</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7D03BE2-5607-42D2-B74C-0A7479BD7366}"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F4AEE8DD-878F-4F8B-B296-8C34FB51B98F}" type="datetimeFigureOut">
              <a:rPr lang="en-US" smtClean="0"/>
              <a:t>4/28/2026</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97D03BE2-5607-42D2-B74C-0A7479BD73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A0E3A-77A0-B0CE-F16E-16644EC0AA1D}"/>
              </a:ext>
            </a:extLst>
          </p:cNvPr>
          <p:cNvSpPr>
            <a:spLocks noGrp="1"/>
          </p:cNvSpPr>
          <p:nvPr>
            <p:ph type="ctrTitle"/>
          </p:nvPr>
        </p:nvSpPr>
        <p:spPr>
          <a:xfrm>
            <a:off x="1260954" y="784159"/>
            <a:ext cx="9144000" cy="2860913"/>
          </a:xfrm>
        </p:spPr>
        <p:txBody>
          <a:bodyPr>
            <a:normAutofit/>
          </a:bodyPr>
          <a:lstStyle/>
          <a:p>
            <a:r>
              <a:rPr lang="en-US" sz="7200" b="1" dirty="0">
                <a:solidFill>
                  <a:srgbClr val="FF0000"/>
                </a:solidFill>
              </a:rPr>
              <a:t>Controlling the age </a:t>
            </a:r>
            <a:r>
              <a:rPr lang="ar-IQ" sz="7200" b="1" dirty="0"/>
              <a:t> </a:t>
            </a:r>
            <a:r>
              <a:rPr lang="en-US" sz="7200" b="1" dirty="0">
                <a:solidFill>
                  <a:srgbClr val="FF0000"/>
                </a:solidFill>
              </a:rPr>
              <a:t>of puberty</a:t>
            </a:r>
          </a:p>
        </p:txBody>
      </p:sp>
    </p:spTree>
    <p:extLst>
      <p:ext uri="{BB962C8B-B14F-4D97-AF65-F5344CB8AC3E}">
        <p14:creationId xmlns:p14="http://schemas.microsoft.com/office/powerpoint/2010/main" val="3525407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16BCE0-9230-B7CD-9379-7DEB78C818B1}"/>
              </a:ext>
            </a:extLst>
          </p:cNvPr>
          <p:cNvSpPr>
            <a:spLocks noGrp="1"/>
          </p:cNvSpPr>
          <p:nvPr>
            <p:ph idx="1"/>
          </p:nvPr>
        </p:nvSpPr>
        <p:spPr>
          <a:xfrm>
            <a:off x="838200" y="516835"/>
            <a:ext cx="10515600" cy="5660128"/>
          </a:xfrm>
        </p:spPr>
        <p:txBody>
          <a:bodyPr/>
          <a:lstStyle/>
          <a:p>
            <a:pPr algn="l" rtl="0"/>
            <a:r>
              <a:rPr lang="en-US" sz="3600" dirty="0">
                <a:solidFill>
                  <a:srgbClr val="00B0F0"/>
                </a:solidFill>
              </a:rPr>
              <a:t>4</a:t>
            </a:r>
            <a:r>
              <a:rPr lang="en-US" dirty="0">
                <a:solidFill>
                  <a:srgbClr val="00B0F0"/>
                </a:solidFill>
              </a:rPr>
              <a:t>- </a:t>
            </a:r>
            <a:r>
              <a:rPr lang="en-US" sz="4400" dirty="0">
                <a:solidFill>
                  <a:srgbClr val="00B0F0"/>
                </a:solidFill>
              </a:rPr>
              <a:t>hormones and factors </a:t>
            </a:r>
            <a:r>
              <a:rPr lang="en-US" sz="4400" dirty="0"/>
              <a:t>( key factor for puberty): </a:t>
            </a:r>
            <a:endParaRPr lang="ar-AE" sz="4400" dirty="0"/>
          </a:p>
          <a:p>
            <a:pPr algn="l" rtl="0"/>
            <a:r>
              <a:rPr lang="en-US" sz="4400" dirty="0"/>
              <a:t>Rise of progesterone hormone in female and LH hormone in male is the basic evidence for puberty in juvenile animal</a:t>
            </a:r>
            <a:endParaRPr lang="ar-AE" sz="4400" dirty="0"/>
          </a:p>
          <a:p>
            <a:pPr algn="l" rtl="0"/>
            <a:r>
              <a:rPr lang="en-US" sz="4400" dirty="0"/>
              <a:t>The most Hormones which used to reduce age of puberty were:</a:t>
            </a:r>
          </a:p>
        </p:txBody>
      </p:sp>
    </p:spTree>
    <p:extLst>
      <p:ext uri="{BB962C8B-B14F-4D97-AF65-F5344CB8AC3E}">
        <p14:creationId xmlns:p14="http://schemas.microsoft.com/office/powerpoint/2010/main" val="3893443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6C8352-580A-6853-8C32-3CD6E3D165F5}"/>
              </a:ext>
            </a:extLst>
          </p:cNvPr>
          <p:cNvSpPr>
            <a:spLocks noGrp="1"/>
          </p:cNvSpPr>
          <p:nvPr>
            <p:ph idx="1"/>
          </p:nvPr>
        </p:nvSpPr>
        <p:spPr>
          <a:xfrm>
            <a:off x="838200" y="347870"/>
            <a:ext cx="10515600" cy="5829093"/>
          </a:xfrm>
        </p:spPr>
        <p:txBody>
          <a:bodyPr>
            <a:normAutofit lnSpcReduction="10000"/>
          </a:bodyPr>
          <a:lstStyle/>
          <a:p>
            <a:pPr algn="l" rtl="0"/>
            <a:r>
              <a:rPr lang="en-US" dirty="0"/>
              <a:t>GnRH, estrogen, </a:t>
            </a:r>
            <a:r>
              <a:rPr lang="en-US" dirty="0" err="1"/>
              <a:t>eCG</a:t>
            </a:r>
            <a:r>
              <a:rPr lang="en-US" dirty="0"/>
              <a:t>, PMSG, and other Gonadotropin hormones due to its role for activity of hypothalamus- pituitary- gonadal axis.</a:t>
            </a:r>
            <a:endParaRPr lang="ar-AE" dirty="0"/>
          </a:p>
          <a:p>
            <a:pPr algn="l" rtl="0"/>
            <a:r>
              <a:rPr lang="en-US" dirty="0"/>
              <a:t>Thyroid hormones: have a great role in the metabolism and cell growth in the body. </a:t>
            </a:r>
            <a:endParaRPr lang="ar-AE" dirty="0"/>
          </a:p>
          <a:p>
            <a:pPr algn="l" rtl="0"/>
            <a:r>
              <a:rPr lang="en-US" dirty="0"/>
              <a:t>Leptin and growth hormone: leptin hormone which secreted from adipose cell is triggering the beginning the puberty, but many research suggest that leptin accelerate puberty but accelerate body cell growth.</a:t>
            </a:r>
            <a:endParaRPr lang="ar-AE" dirty="0"/>
          </a:p>
          <a:p>
            <a:pPr algn="l" rtl="0"/>
            <a:r>
              <a:rPr lang="en-US" dirty="0"/>
              <a:t>Progesterone: used in estrus synchronization programs to reduce age of puberty in all form types(feeding, CIDR, PRID, Sponge). </a:t>
            </a:r>
            <a:endParaRPr lang="ar-AE" dirty="0"/>
          </a:p>
          <a:p>
            <a:pPr algn="l" rtl="0"/>
            <a:r>
              <a:rPr lang="en-US" dirty="0"/>
              <a:t>Melatonin: used to control puberty and photoperiod activity in seasonal animal.</a:t>
            </a:r>
          </a:p>
        </p:txBody>
      </p:sp>
    </p:spTree>
    <p:extLst>
      <p:ext uri="{BB962C8B-B14F-4D97-AF65-F5344CB8AC3E}">
        <p14:creationId xmlns:p14="http://schemas.microsoft.com/office/powerpoint/2010/main" val="3126282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14C7F5-418A-2B03-BD40-73DC1614548F}"/>
              </a:ext>
            </a:extLst>
          </p:cNvPr>
          <p:cNvSpPr>
            <a:spLocks noGrp="1"/>
          </p:cNvSpPr>
          <p:nvPr>
            <p:ph idx="1"/>
          </p:nvPr>
        </p:nvSpPr>
        <p:spPr>
          <a:xfrm>
            <a:off x="967408" y="1090128"/>
            <a:ext cx="10515600" cy="5260975"/>
          </a:xfrm>
        </p:spPr>
        <p:txBody>
          <a:bodyPr/>
          <a:lstStyle/>
          <a:p>
            <a:pPr algn="l" rtl="0"/>
            <a:r>
              <a:rPr lang="en-US" dirty="0"/>
              <a:t>The most Factors which used to reduce age of puberty were:</a:t>
            </a:r>
            <a:endParaRPr lang="ar-AE" dirty="0"/>
          </a:p>
          <a:p>
            <a:pPr algn="l" rtl="0"/>
            <a:r>
              <a:rPr lang="en-US" dirty="0"/>
              <a:t>Plasma insulin like Growth factors (IGF-1) has important role in regulation of cell growth, cell differentiation, cell function and immune function and growth in cattle</a:t>
            </a:r>
            <a:endParaRPr lang="ar-AE" dirty="0"/>
          </a:p>
          <a:p>
            <a:pPr algn="l" rtl="0"/>
            <a:r>
              <a:rPr lang="en-US" dirty="0"/>
              <a:t>Kisspeptin: recently found that KP is the triggering the onset of reproductive activity in the animal.</a:t>
            </a:r>
          </a:p>
        </p:txBody>
      </p:sp>
    </p:spTree>
    <p:extLst>
      <p:ext uri="{BB962C8B-B14F-4D97-AF65-F5344CB8AC3E}">
        <p14:creationId xmlns:p14="http://schemas.microsoft.com/office/powerpoint/2010/main" val="2296117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90D034-9B90-7E65-376B-D99FA3B491C8}"/>
              </a:ext>
            </a:extLst>
          </p:cNvPr>
          <p:cNvSpPr>
            <a:spLocks noGrp="1"/>
          </p:cNvSpPr>
          <p:nvPr>
            <p:ph idx="1"/>
          </p:nvPr>
        </p:nvSpPr>
        <p:spPr>
          <a:xfrm>
            <a:off x="838200" y="467139"/>
            <a:ext cx="10515600" cy="5709824"/>
          </a:xfrm>
        </p:spPr>
        <p:txBody>
          <a:bodyPr>
            <a:normAutofit/>
          </a:bodyPr>
          <a:lstStyle/>
          <a:p>
            <a:pPr algn="l" rtl="0"/>
            <a:r>
              <a:rPr lang="en-US" sz="4000" dirty="0">
                <a:solidFill>
                  <a:srgbClr val="00B0F0"/>
                </a:solidFill>
              </a:rPr>
              <a:t>5</a:t>
            </a:r>
            <a:r>
              <a:rPr lang="en-US" sz="4000" dirty="0"/>
              <a:t>- </a:t>
            </a:r>
            <a:r>
              <a:rPr lang="en-US" sz="4000" dirty="0">
                <a:solidFill>
                  <a:srgbClr val="00B0F0"/>
                </a:solidFill>
              </a:rPr>
              <a:t>photoperiod and climate effect:</a:t>
            </a:r>
            <a:endParaRPr lang="ar-AE" sz="4000" dirty="0">
              <a:solidFill>
                <a:srgbClr val="00B0F0"/>
              </a:solidFill>
            </a:endParaRPr>
          </a:p>
          <a:p>
            <a:pPr algn="l" rtl="0"/>
            <a:r>
              <a:rPr lang="en-US" sz="4000" dirty="0"/>
              <a:t> • Long day photoperiod hasten puberty and accelerate lean growth in dairy heifer because effecting and role of melatonin hormone in these types of animal. A positive relationship was observed between season and onset of puberty was suggestion.</a:t>
            </a:r>
          </a:p>
        </p:txBody>
      </p:sp>
    </p:spTree>
    <p:extLst>
      <p:ext uri="{BB962C8B-B14F-4D97-AF65-F5344CB8AC3E}">
        <p14:creationId xmlns:p14="http://schemas.microsoft.com/office/powerpoint/2010/main" val="2054222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723ABC-1129-2920-DFC4-0178EE901A94}"/>
              </a:ext>
            </a:extLst>
          </p:cNvPr>
          <p:cNvSpPr>
            <a:spLocks noGrp="1"/>
          </p:cNvSpPr>
          <p:nvPr>
            <p:ph idx="1"/>
          </p:nvPr>
        </p:nvSpPr>
        <p:spPr>
          <a:xfrm>
            <a:off x="659296" y="483841"/>
            <a:ext cx="10515600" cy="6066045"/>
          </a:xfrm>
        </p:spPr>
        <p:txBody>
          <a:bodyPr>
            <a:normAutofit/>
          </a:bodyPr>
          <a:lstStyle/>
          <a:p>
            <a:pPr algn="l" rtl="0"/>
            <a:r>
              <a:rPr lang="en-US" sz="3600" dirty="0">
                <a:solidFill>
                  <a:srgbClr val="00B0F0"/>
                </a:solidFill>
              </a:rPr>
              <a:t>6-biostimulation or male effect</a:t>
            </a:r>
            <a:r>
              <a:rPr lang="en-US" sz="3600" dirty="0"/>
              <a:t>:</a:t>
            </a:r>
            <a:endParaRPr lang="ar-AE" sz="3600" dirty="0"/>
          </a:p>
          <a:p>
            <a:r>
              <a:rPr lang="en-US" sz="3600" dirty="0"/>
              <a:t>These effect provoked puberty by presence of male which induce estrus and ovulation through genital stimulation, pheromones and presence of </a:t>
            </a:r>
            <a:r>
              <a:rPr lang="en-US" sz="3600" dirty="0" err="1"/>
              <a:t>vactomized</a:t>
            </a:r>
            <a:r>
              <a:rPr lang="en-US" sz="3600" dirty="0"/>
              <a:t> bull has been reported to hasten the onset of puberty in heifers</a:t>
            </a:r>
          </a:p>
        </p:txBody>
      </p:sp>
    </p:spTree>
    <p:extLst>
      <p:ext uri="{BB962C8B-B14F-4D97-AF65-F5344CB8AC3E}">
        <p14:creationId xmlns:p14="http://schemas.microsoft.com/office/powerpoint/2010/main" val="3930932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0731C-0325-A2C0-9126-CBE861FFE87C}"/>
              </a:ext>
            </a:extLst>
          </p:cNvPr>
          <p:cNvSpPr>
            <a:spLocks noGrp="1"/>
          </p:cNvSpPr>
          <p:nvPr>
            <p:ph idx="1"/>
          </p:nvPr>
        </p:nvSpPr>
        <p:spPr>
          <a:xfrm>
            <a:off x="501041" y="601249"/>
            <a:ext cx="10748850" cy="4879523"/>
          </a:xfrm>
        </p:spPr>
        <p:txBody>
          <a:bodyPr/>
          <a:lstStyle/>
          <a:p>
            <a:pPr algn="justLow">
              <a:lnSpc>
                <a:spcPct val="150000"/>
              </a:lnSpc>
            </a:pPr>
            <a:r>
              <a:rPr lang="en-US" b="1" dirty="0">
                <a:solidFill>
                  <a:srgbClr val="FF0000"/>
                </a:solidFill>
              </a:rPr>
              <a:t>Puberty </a:t>
            </a:r>
            <a:r>
              <a:rPr lang="en-US" b="1" dirty="0"/>
              <a:t>: is the period when sexual organs are functionally developed which characterized by first ovulation.</a:t>
            </a:r>
            <a:endParaRPr lang="ar-AE" b="1" dirty="0"/>
          </a:p>
          <a:p>
            <a:pPr algn="justLow">
              <a:lnSpc>
                <a:spcPct val="150000"/>
              </a:lnSpc>
            </a:pPr>
            <a:r>
              <a:rPr lang="en-US" b="1" dirty="0">
                <a:solidFill>
                  <a:srgbClr val="FF0000"/>
                </a:solidFill>
              </a:rPr>
              <a:t>Sexual Maturity: </a:t>
            </a:r>
            <a:r>
              <a:rPr lang="en-US" b="1" dirty="0"/>
              <a:t>is the stage when the animal is able to express its full reproductive potential.                      • </a:t>
            </a:r>
            <a:r>
              <a:rPr lang="ar-IQ" b="1" dirty="0"/>
              <a:t>   </a:t>
            </a:r>
            <a:endParaRPr lang="en-US" b="1" dirty="0"/>
          </a:p>
          <a:p>
            <a:pPr algn="justLow">
              <a:lnSpc>
                <a:spcPct val="150000"/>
              </a:lnSpc>
            </a:pPr>
            <a:r>
              <a:rPr lang="en-US" b="1" dirty="0"/>
              <a:t>The onset of puberty is the result of series of complex events that occur within the reproductive endocrine system.</a:t>
            </a:r>
          </a:p>
        </p:txBody>
      </p:sp>
    </p:spTree>
    <p:extLst>
      <p:ext uri="{BB962C8B-B14F-4D97-AF65-F5344CB8AC3E}">
        <p14:creationId xmlns:p14="http://schemas.microsoft.com/office/powerpoint/2010/main" val="1814225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45AE29-F2D4-A0EC-379D-191F7DE1C048}"/>
              </a:ext>
            </a:extLst>
          </p:cNvPr>
          <p:cNvSpPr>
            <a:spLocks noGrp="1"/>
          </p:cNvSpPr>
          <p:nvPr>
            <p:ph idx="1"/>
          </p:nvPr>
        </p:nvSpPr>
        <p:spPr>
          <a:xfrm>
            <a:off x="838200" y="374073"/>
            <a:ext cx="10515600" cy="5802890"/>
          </a:xfrm>
        </p:spPr>
        <p:txBody>
          <a:bodyPr/>
          <a:lstStyle/>
          <a:p>
            <a:endParaRPr lang="ar-AE" dirty="0"/>
          </a:p>
          <a:p>
            <a:pPr algn="l" rtl="0"/>
            <a:r>
              <a:rPr lang="en-US" sz="3200" dirty="0"/>
              <a:t>Follicular Dynamic Wave have a great relation and changes before and after puberty</a:t>
            </a:r>
          </a:p>
          <a:p>
            <a:r>
              <a:rPr lang="en-US" sz="3200" dirty="0"/>
              <a:t>                          </a:t>
            </a:r>
            <a:endParaRPr lang="ar-AE" sz="3200" dirty="0"/>
          </a:p>
          <a:p>
            <a:pPr marL="0" indent="0" algn="l" rtl="0">
              <a:buNone/>
            </a:pPr>
            <a:r>
              <a:rPr lang="en-US" sz="3200" dirty="0">
                <a:solidFill>
                  <a:srgbClr val="FF0000"/>
                </a:solidFill>
              </a:rPr>
              <a:t>•</a:t>
            </a:r>
            <a:r>
              <a:rPr lang="en-US" sz="3200" dirty="0"/>
              <a:t> Hormonal concentration and surge                                                         </a:t>
            </a:r>
            <a:endParaRPr lang="ar-AE" sz="3200" dirty="0"/>
          </a:p>
          <a:p>
            <a:pPr marL="0" indent="0" algn="l" rtl="0">
              <a:buNone/>
            </a:pPr>
            <a:r>
              <a:rPr lang="en-US" sz="3200" dirty="0"/>
              <a:t> </a:t>
            </a:r>
            <a:r>
              <a:rPr lang="en-US" sz="3200" dirty="0">
                <a:solidFill>
                  <a:srgbClr val="FF0000"/>
                </a:solidFill>
              </a:rPr>
              <a:t>•</a:t>
            </a:r>
            <a:r>
              <a:rPr lang="en-US" sz="3200" dirty="0"/>
              <a:t> Pulse wave of hormones </a:t>
            </a:r>
            <a:endParaRPr lang="ar-AE" sz="3200" dirty="0"/>
          </a:p>
          <a:p>
            <a:pPr marL="0" indent="0" algn="l" rtl="0">
              <a:buNone/>
            </a:pPr>
            <a:r>
              <a:rPr lang="en-US" sz="3200" dirty="0">
                <a:solidFill>
                  <a:srgbClr val="FF0000"/>
                </a:solidFill>
              </a:rPr>
              <a:t>•</a:t>
            </a:r>
            <a:r>
              <a:rPr lang="en-US" sz="3200" dirty="0"/>
              <a:t> Development of hormonal feedback mechanism and center </a:t>
            </a:r>
            <a:endParaRPr lang="ar-AE" sz="3200" dirty="0"/>
          </a:p>
        </p:txBody>
      </p:sp>
    </p:spTree>
    <p:extLst>
      <p:ext uri="{BB962C8B-B14F-4D97-AF65-F5344CB8AC3E}">
        <p14:creationId xmlns:p14="http://schemas.microsoft.com/office/powerpoint/2010/main" val="98313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3FD891-BA67-DE47-A427-1E47420E3CDB}"/>
              </a:ext>
            </a:extLst>
          </p:cNvPr>
          <p:cNvSpPr>
            <a:spLocks noGrp="1"/>
          </p:cNvSpPr>
          <p:nvPr>
            <p:ph idx="1"/>
          </p:nvPr>
        </p:nvSpPr>
        <p:spPr>
          <a:xfrm>
            <a:off x="838200" y="987136"/>
            <a:ext cx="10515600" cy="5189827"/>
          </a:xfrm>
        </p:spPr>
        <p:txBody>
          <a:bodyPr/>
          <a:lstStyle/>
          <a:p>
            <a:pPr marL="0" indent="0" algn="l" rtl="0">
              <a:buNone/>
            </a:pPr>
            <a:r>
              <a:rPr lang="en-US" dirty="0"/>
              <a:t>• </a:t>
            </a:r>
            <a:r>
              <a:rPr lang="en-US" dirty="0">
                <a:solidFill>
                  <a:srgbClr val="FF0000"/>
                </a:solidFill>
              </a:rPr>
              <a:t>Factor affecting growth, puberty and sexual maturity</a:t>
            </a:r>
            <a:r>
              <a:rPr lang="en-US" dirty="0"/>
              <a:t>:</a:t>
            </a:r>
            <a:endParaRPr lang="ar-AE" dirty="0"/>
          </a:p>
          <a:p>
            <a:pPr marL="0" indent="0" algn="l" rtl="0">
              <a:buNone/>
            </a:pPr>
            <a:r>
              <a:rPr lang="en-US" dirty="0"/>
              <a:t> • Species </a:t>
            </a:r>
            <a:endParaRPr lang="ar-AE" dirty="0"/>
          </a:p>
          <a:p>
            <a:pPr marL="0" indent="0" algn="l" rtl="0">
              <a:buNone/>
            </a:pPr>
            <a:r>
              <a:rPr lang="en-US" dirty="0"/>
              <a:t>• Genetic </a:t>
            </a:r>
            <a:endParaRPr lang="ar-AE" dirty="0"/>
          </a:p>
          <a:p>
            <a:pPr marL="0" indent="0" algn="l" rtl="0">
              <a:buNone/>
            </a:pPr>
            <a:r>
              <a:rPr lang="en-US" dirty="0"/>
              <a:t>• Nutrition</a:t>
            </a:r>
            <a:endParaRPr lang="ar-AE" dirty="0"/>
          </a:p>
          <a:p>
            <a:pPr marL="0" indent="0" algn="l" rtl="0">
              <a:buNone/>
            </a:pPr>
            <a:r>
              <a:rPr lang="en-US" dirty="0"/>
              <a:t> • Growth rate and body weight(target body weight) </a:t>
            </a:r>
            <a:endParaRPr lang="ar-AE" dirty="0"/>
          </a:p>
          <a:p>
            <a:pPr marL="0" indent="0" algn="l" rtl="0">
              <a:buNone/>
            </a:pPr>
            <a:r>
              <a:rPr lang="en-US" dirty="0"/>
              <a:t>• Roles of different hormones </a:t>
            </a:r>
            <a:endParaRPr lang="ar-AE" dirty="0"/>
          </a:p>
          <a:p>
            <a:pPr marL="0" indent="0" algn="l" rtl="0">
              <a:buNone/>
            </a:pPr>
            <a:r>
              <a:rPr lang="en-US" dirty="0"/>
              <a:t>• Health</a:t>
            </a:r>
            <a:endParaRPr lang="ar-AE" dirty="0"/>
          </a:p>
          <a:p>
            <a:pPr marL="0" indent="0" algn="l" rtl="0">
              <a:buNone/>
            </a:pPr>
            <a:r>
              <a:rPr lang="en-US" dirty="0"/>
              <a:t> • Age</a:t>
            </a:r>
            <a:endParaRPr lang="ar-AE" dirty="0"/>
          </a:p>
          <a:p>
            <a:pPr marL="0" indent="0" algn="l" rtl="0">
              <a:buNone/>
            </a:pPr>
            <a:r>
              <a:rPr lang="en-US" dirty="0"/>
              <a:t> • Management condition</a:t>
            </a:r>
            <a:endParaRPr lang="ar-AE" dirty="0"/>
          </a:p>
          <a:p>
            <a:pPr marL="0" indent="0" algn="l" rtl="0">
              <a:buNone/>
            </a:pPr>
            <a:r>
              <a:rPr lang="en-US" dirty="0"/>
              <a:t> • Light and photoperiod explore</a:t>
            </a:r>
          </a:p>
        </p:txBody>
      </p:sp>
    </p:spTree>
    <p:extLst>
      <p:ext uri="{BB962C8B-B14F-4D97-AF65-F5344CB8AC3E}">
        <p14:creationId xmlns:p14="http://schemas.microsoft.com/office/powerpoint/2010/main" val="754878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32AED1-9923-6CA5-FF2B-E1DFF08D49DB}"/>
              </a:ext>
            </a:extLst>
          </p:cNvPr>
          <p:cNvSpPr>
            <a:spLocks noGrp="1"/>
          </p:cNvSpPr>
          <p:nvPr>
            <p:ph idx="1"/>
          </p:nvPr>
        </p:nvSpPr>
        <p:spPr>
          <a:xfrm>
            <a:off x="838200" y="695739"/>
            <a:ext cx="10515600" cy="5481224"/>
          </a:xfrm>
        </p:spPr>
        <p:txBody>
          <a:bodyPr>
            <a:normAutofit/>
          </a:bodyPr>
          <a:lstStyle/>
          <a:p>
            <a:pPr algn="l" rtl="0"/>
            <a:r>
              <a:rPr lang="en-US" sz="4800" dirty="0"/>
              <a:t>• Among all factor, body weight at early stage has important role in animal production and reproduction.</a:t>
            </a:r>
          </a:p>
        </p:txBody>
      </p:sp>
      <p:sp>
        <p:nvSpPr>
          <p:cNvPr id="2" name="Title 1">
            <a:extLst>
              <a:ext uri="{FF2B5EF4-FFF2-40B4-BE49-F238E27FC236}">
                <a16:creationId xmlns:a16="http://schemas.microsoft.com/office/drawing/2014/main" id="{D9902829-EC79-1F25-2C4B-992B2697DA1E}"/>
              </a:ext>
            </a:extLst>
          </p:cNvPr>
          <p:cNvSpPr>
            <a:spLocks noGrp="1"/>
          </p:cNvSpPr>
          <p:nvPr>
            <p:ph type="title"/>
          </p:nvPr>
        </p:nvSpPr>
        <p:spPr>
          <a:xfrm>
            <a:off x="838200" y="-314077"/>
            <a:ext cx="10515600" cy="45719"/>
          </a:xfrm>
        </p:spPr>
        <p:txBody>
          <a:bodyPr>
            <a:normAutofit fontScale="90000"/>
          </a:bodyPr>
          <a:lstStyle/>
          <a:p>
            <a:endParaRPr lang="en-US" dirty="0"/>
          </a:p>
        </p:txBody>
      </p:sp>
    </p:spTree>
    <p:extLst>
      <p:ext uri="{BB962C8B-B14F-4D97-AF65-F5344CB8AC3E}">
        <p14:creationId xmlns:p14="http://schemas.microsoft.com/office/powerpoint/2010/main" val="1995373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FC644-8F3F-1FAC-10E3-0C5D5553EF0E}"/>
              </a:ext>
            </a:extLst>
          </p:cNvPr>
          <p:cNvSpPr>
            <a:spLocks noGrp="1"/>
          </p:cNvSpPr>
          <p:nvPr>
            <p:ph idx="1"/>
          </p:nvPr>
        </p:nvSpPr>
        <p:spPr>
          <a:xfrm>
            <a:off x="838200" y="566530"/>
            <a:ext cx="10515600" cy="5610433"/>
          </a:xfrm>
        </p:spPr>
        <p:txBody>
          <a:bodyPr>
            <a:normAutofit/>
          </a:bodyPr>
          <a:lstStyle/>
          <a:p>
            <a:pPr marL="0" indent="0" algn="l" rtl="0">
              <a:buNone/>
            </a:pPr>
            <a:r>
              <a:rPr lang="en-US" sz="3600" dirty="0">
                <a:solidFill>
                  <a:srgbClr val="92D050"/>
                </a:solidFill>
              </a:rPr>
              <a:t>Females of domestic species reach the age of puberty at the following times</a:t>
            </a:r>
          </a:p>
          <a:p>
            <a:pPr marL="0" indent="0" algn="l" rtl="0">
              <a:buNone/>
            </a:pPr>
            <a:r>
              <a:rPr lang="en-US" sz="3600" dirty="0"/>
              <a:t> </a:t>
            </a:r>
            <a:endParaRPr lang="ar-AE" sz="3600" dirty="0"/>
          </a:p>
          <a:p>
            <a:pPr marL="0" indent="0" algn="l" rtl="0">
              <a:buNone/>
            </a:pPr>
            <a:r>
              <a:rPr lang="en-US" sz="3600" dirty="0"/>
              <a:t>● mare: 1–2 years</a:t>
            </a:r>
            <a:endParaRPr lang="ar-AE" sz="3600" dirty="0"/>
          </a:p>
          <a:p>
            <a:pPr marL="0" indent="0" algn="l" rtl="0">
              <a:buNone/>
            </a:pPr>
            <a:r>
              <a:rPr lang="en-US" sz="3600" dirty="0"/>
              <a:t> ● cow: 7–18 months </a:t>
            </a:r>
            <a:endParaRPr lang="ar-AE" sz="3600" dirty="0"/>
          </a:p>
          <a:p>
            <a:pPr marL="0" indent="0" algn="l" rtl="0">
              <a:buNone/>
            </a:pPr>
            <a:r>
              <a:rPr lang="en-US" sz="3600" dirty="0"/>
              <a:t>● ewe: 6–15 months </a:t>
            </a:r>
            <a:endParaRPr lang="ar-AE" sz="3600" dirty="0"/>
          </a:p>
          <a:p>
            <a:pPr marL="0" indent="0" algn="l" rtl="0">
              <a:buNone/>
            </a:pPr>
            <a:r>
              <a:rPr lang="en-US" sz="3600" dirty="0"/>
              <a:t>● doe: 4–8 months </a:t>
            </a:r>
            <a:endParaRPr lang="ar-AE" sz="3600" dirty="0"/>
          </a:p>
          <a:p>
            <a:pPr marL="0" indent="0" algn="l" rtl="0">
              <a:buNone/>
            </a:pPr>
            <a:r>
              <a:rPr lang="en-US" sz="3600" dirty="0"/>
              <a:t>● bitch: 6–20 months</a:t>
            </a:r>
          </a:p>
        </p:txBody>
      </p:sp>
    </p:spTree>
    <p:extLst>
      <p:ext uri="{BB962C8B-B14F-4D97-AF65-F5344CB8AC3E}">
        <p14:creationId xmlns:p14="http://schemas.microsoft.com/office/powerpoint/2010/main" val="3591134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123F24-167E-1770-25D7-71FE6B516E04}"/>
              </a:ext>
            </a:extLst>
          </p:cNvPr>
          <p:cNvSpPr>
            <a:spLocks noGrp="1"/>
          </p:cNvSpPr>
          <p:nvPr>
            <p:ph idx="1"/>
          </p:nvPr>
        </p:nvSpPr>
        <p:spPr>
          <a:xfrm>
            <a:off x="838200" y="815009"/>
            <a:ext cx="10515600" cy="5361954"/>
          </a:xfrm>
        </p:spPr>
        <p:txBody>
          <a:bodyPr/>
          <a:lstStyle/>
          <a:p>
            <a:pPr algn="l" rtl="0"/>
            <a:r>
              <a:rPr lang="en-US" dirty="0">
                <a:solidFill>
                  <a:srgbClr val="C00000"/>
                </a:solidFill>
              </a:rPr>
              <a:t>Strategies used for reducing age of puberty</a:t>
            </a:r>
            <a:r>
              <a:rPr lang="en-US" dirty="0">
                <a:solidFill>
                  <a:srgbClr val="92D050"/>
                </a:solidFill>
              </a:rPr>
              <a:t>:</a:t>
            </a:r>
          </a:p>
          <a:p>
            <a:pPr algn="l" rtl="0"/>
            <a:endParaRPr lang="ar-AE" dirty="0">
              <a:solidFill>
                <a:srgbClr val="92D050"/>
              </a:solidFill>
            </a:endParaRPr>
          </a:p>
          <a:p>
            <a:pPr algn="l" rtl="0"/>
            <a:r>
              <a:rPr lang="en-US" dirty="0">
                <a:solidFill>
                  <a:srgbClr val="FF0000"/>
                </a:solidFill>
              </a:rPr>
              <a:t>1</a:t>
            </a:r>
            <a:r>
              <a:rPr lang="en-US" dirty="0"/>
              <a:t>- </a:t>
            </a:r>
            <a:r>
              <a:rPr lang="en-US" dirty="0">
                <a:solidFill>
                  <a:srgbClr val="0070C0"/>
                </a:solidFill>
              </a:rPr>
              <a:t>genetic and breed selection</a:t>
            </a:r>
            <a:r>
              <a:rPr lang="en-US" dirty="0"/>
              <a:t>:</a:t>
            </a:r>
            <a:endParaRPr lang="ar-AE" dirty="0"/>
          </a:p>
          <a:p>
            <a:pPr algn="l" rtl="0"/>
            <a:r>
              <a:rPr lang="en-US" dirty="0"/>
              <a:t>Heifer selection should base on good health condition, structurally large body size and puberty at early age.</a:t>
            </a:r>
          </a:p>
          <a:p>
            <a:pPr algn="l" rtl="0"/>
            <a:r>
              <a:rPr lang="en-US" dirty="0"/>
              <a:t> </a:t>
            </a:r>
            <a:endParaRPr lang="ar-AE" dirty="0"/>
          </a:p>
          <a:p>
            <a:pPr algn="l" rtl="0"/>
            <a:r>
              <a:rPr lang="en-US" dirty="0"/>
              <a:t>Size of ovary, uterine wall, tits size and follicular diameter in female and in case of male: scrotal circumference is the important criteria for selection because its highly heritable and related to reproductive performance.</a:t>
            </a:r>
          </a:p>
        </p:txBody>
      </p:sp>
    </p:spTree>
    <p:extLst>
      <p:ext uri="{BB962C8B-B14F-4D97-AF65-F5344CB8AC3E}">
        <p14:creationId xmlns:p14="http://schemas.microsoft.com/office/powerpoint/2010/main" val="1931464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D94C02-E7F9-C799-EFE3-6BB47823291D}"/>
              </a:ext>
            </a:extLst>
          </p:cNvPr>
          <p:cNvSpPr>
            <a:spLocks noGrp="1"/>
          </p:cNvSpPr>
          <p:nvPr>
            <p:ph idx="1"/>
          </p:nvPr>
        </p:nvSpPr>
        <p:spPr>
          <a:xfrm>
            <a:off x="838200" y="397565"/>
            <a:ext cx="10515600" cy="5779398"/>
          </a:xfrm>
        </p:spPr>
        <p:txBody>
          <a:bodyPr/>
          <a:lstStyle/>
          <a:p>
            <a:pPr algn="l" rtl="0"/>
            <a:r>
              <a:rPr lang="en-US" dirty="0">
                <a:solidFill>
                  <a:srgbClr val="0070C0"/>
                </a:solidFill>
              </a:rPr>
              <a:t>2-growth and body weight selection</a:t>
            </a:r>
            <a:r>
              <a:rPr lang="en-US" dirty="0"/>
              <a:t>: </a:t>
            </a:r>
            <a:endParaRPr lang="ar-AE" dirty="0"/>
          </a:p>
          <a:p>
            <a:pPr algn="l" rtl="0"/>
            <a:r>
              <a:rPr lang="en-US" dirty="0"/>
              <a:t>Maturity of the heifer depends up on the body weight rather than age. Feeding high energy or high concentrate diets not only reduce the age of sexual maturity but also lowers the time period for attaining the age of first calving. </a:t>
            </a:r>
            <a:endParaRPr lang="ar-AE" dirty="0"/>
          </a:p>
          <a:p>
            <a:pPr algn="l" rtl="0"/>
            <a:r>
              <a:rPr lang="en-US" dirty="0"/>
              <a:t>The body weight gain may have a greater influence on onset of puberty, it was suggest that the heifer when reach 60-65% of mature body weight was good indicator for time of puberty. </a:t>
            </a:r>
            <a:endParaRPr lang="ar-AE" dirty="0"/>
          </a:p>
          <a:p>
            <a:pPr algn="l" rtl="0"/>
            <a:r>
              <a:rPr lang="en-US" dirty="0"/>
              <a:t>Body weight growth faster up to 3 months of age and slower from 3 to 6 month of age.</a:t>
            </a:r>
            <a:endParaRPr lang="ar-AE" dirty="0"/>
          </a:p>
          <a:p>
            <a:pPr algn="l" rtl="0"/>
            <a:r>
              <a:rPr lang="en-US" dirty="0"/>
              <a:t>Mammary gland parenchyma and body cells grow faster during early phase of life time than the late time of life.</a:t>
            </a:r>
          </a:p>
        </p:txBody>
      </p:sp>
    </p:spTree>
    <p:extLst>
      <p:ext uri="{BB962C8B-B14F-4D97-AF65-F5344CB8AC3E}">
        <p14:creationId xmlns:p14="http://schemas.microsoft.com/office/powerpoint/2010/main" val="128937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81AFA1-EA75-8849-8204-AA38B449E044}"/>
              </a:ext>
            </a:extLst>
          </p:cNvPr>
          <p:cNvSpPr>
            <a:spLocks noGrp="1"/>
          </p:cNvSpPr>
          <p:nvPr>
            <p:ph idx="1"/>
          </p:nvPr>
        </p:nvSpPr>
        <p:spPr>
          <a:xfrm>
            <a:off x="838200" y="467139"/>
            <a:ext cx="10515600" cy="5709824"/>
          </a:xfrm>
        </p:spPr>
        <p:txBody>
          <a:bodyPr>
            <a:normAutofit fontScale="92500"/>
          </a:bodyPr>
          <a:lstStyle/>
          <a:p>
            <a:pPr algn="l" rtl="0"/>
            <a:r>
              <a:rPr lang="en-US" dirty="0">
                <a:solidFill>
                  <a:srgbClr val="00B0F0"/>
                </a:solidFill>
              </a:rPr>
              <a:t>3- Nutritional management</a:t>
            </a:r>
            <a:r>
              <a:rPr lang="en-US" dirty="0"/>
              <a:t>:</a:t>
            </a:r>
            <a:endParaRPr lang="ar-AE" dirty="0"/>
          </a:p>
          <a:p>
            <a:pPr algn="l" rtl="0"/>
            <a:r>
              <a:rPr lang="en-US" dirty="0"/>
              <a:t>The onset of puberty at early stage occur due to high plan of feeding, colostrum, restricted suckling calf improve body weight in young stage.</a:t>
            </a:r>
            <a:endParaRPr lang="ar-AE" dirty="0"/>
          </a:p>
          <a:p>
            <a:pPr algn="l" rtl="0"/>
            <a:r>
              <a:rPr lang="en-US" dirty="0"/>
              <a:t>Protein, energy, minerals, phosphorous, calcium, lipids, and amino acid are most critical nutrition influencing the growth of calves. </a:t>
            </a:r>
            <a:endParaRPr lang="ar-AE" dirty="0"/>
          </a:p>
          <a:p>
            <a:pPr algn="l" rtl="0"/>
            <a:r>
              <a:rPr lang="en-US" dirty="0"/>
              <a:t>It was proposed that the period from birth to puberty in heifers can be divided into four periods, beginning with </a:t>
            </a:r>
          </a:p>
          <a:p>
            <a:pPr algn="l" rtl="0"/>
            <a:r>
              <a:rPr lang="en-US" dirty="0">
                <a:solidFill>
                  <a:srgbClr val="FF0000"/>
                </a:solidFill>
              </a:rPr>
              <a:t>infantile period </a:t>
            </a:r>
            <a:r>
              <a:rPr lang="en-US" dirty="0"/>
              <a:t>(birth to 2 months of age), </a:t>
            </a:r>
            <a:r>
              <a:rPr lang="en-US" dirty="0">
                <a:solidFill>
                  <a:srgbClr val="FF0000"/>
                </a:solidFill>
              </a:rPr>
              <a:t>developmental period</a:t>
            </a:r>
            <a:r>
              <a:rPr lang="en-US" dirty="0"/>
              <a:t> (2 to 6months of age), </a:t>
            </a:r>
            <a:r>
              <a:rPr lang="en-US" dirty="0">
                <a:solidFill>
                  <a:srgbClr val="FF0000"/>
                </a:solidFill>
              </a:rPr>
              <a:t>a static phase </a:t>
            </a:r>
            <a:r>
              <a:rPr lang="en-US" dirty="0"/>
              <a:t>(6 to 10 months of age), and the </a:t>
            </a:r>
            <a:r>
              <a:rPr lang="en-US" dirty="0">
                <a:solidFill>
                  <a:srgbClr val="FF0000"/>
                </a:solidFill>
              </a:rPr>
              <a:t>peripubertal period</a:t>
            </a:r>
            <a:r>
              <a:rPr lang="en-US" dirty="0"/>
              <a:t>. Nutrient intake during each of these phases (except the infantile phase) have been demonstrated to influence age at puberty.</a:t>
            </a:r>
          </a:p>
        </p:txBody>
      </p:sp>
    </p:spTree>
    <p:extLst>
      <p:ext uri="{BB962C8B-B14F-4D97-AF65-F5344CB8AC3E}">
        <p14:creationId xmlns:p14="http://schemas.microsoft.com/office/powerpoint/2010/main" val="2761855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1338</TotalTime>
  <Words>833</Words>
  <Application>Microsoft Office PowerPoint</Application>
  <PresentationFormat>Widescreen</PresentationFormat>
  <Paragraphs>59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Lucida Sans Unicode</vt:lpstr>
      <vt:lpstr>Verdana</vt:lpstr>
      <vt:lpstr>Wingdings 2</vt:lpstr>
      <vt:lpstr>Wingdings 3</vt:lpstr>
      <vt:lpstr>Concourse</vt:lpstr>
      <vt:lpstr>Controlling the age  of puberty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Controlling the age  of puberty</dc:title>
  <dc:creator>lroonre@gmail.com</dc:creator>
  <cp:lastModifiedBy>acer</cp:lastModifiedBy>
  <cp:revision>10</cp:revision>
  <dcterms:created xsi:type="dcterms:W3CDTF">2026-02-20T20:30:23Z</dcterms:created>
  <dcterms:modified xsi:type="dcterms:W3CDTF">2026-04-28T20:14:20Z</dcterms:modified>
</cp:coreProperties>
</file>